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420" r:id="rId3"/>
    <p:sldId id="421" r:id="rId4"/>
    <p:sldId id="422" r:id="rId5"/>
    <p:sldId id="423" r:id="rId6"/>
    <p:sldId id="424" r:id="rId7"/>
    <p:sldId id="425" r:id="rId8"/>
    <p:sldId id="426" r:id="rId9"/>
    <p:sldId id="427" r:id="rId10"/>
    <p:sldId id="429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8" r:id="rId20"/>
    <p:sldId id="419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47" autoAdjust="0"/>
    <p:restoredTop sz="94660"/>
  </p:normalViewPr>
  <p:slideViewPr>
    <p:cSldViewPr>
      <p:cViewPr varScale="1">
        <p:scale>
          <a:sx n="126" d="100"/>
          <a:sy n="126" d="100"/>
        </p:scale>
        <p:origin x="216" y="1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3E7E92B-59FA-49FB-B014-1669F564A86F}" type="datetimeFigureOut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CAD7887-406F-46CC-9589-B5DF14B16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77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D7B8707-E1CD-4CEF-A00B-04778EC3BE00}" type="datetimeFigureOut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692987E-3A66-4994-9BE4-8BDBBB69D1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578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0DCA77-AE49-4A9C-A909-3537221CB17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382D7-6004-43C9-AB02-56543EB3FDAB}" type="datetime1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066EC-5749-4585-9837-C7D7BD5CB8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5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CD6C3C-A366-4DF9-81B4-5B0188B44BD9}" type="datetime1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36EC8-B6B4-4047-8E94-DB4977AA8C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5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308A0-081A-40E0-AB91-AE760FA81C51}" type="datetime1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3A777-F07E-472E-A020-7B4D580524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34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657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31DDB-45BE-4D5A-8382-8E06A7A6251F}" type="datetime1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F69CA-01CC-4DEF-B5D8-B239B6D1E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9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>
            <a:lvl1pPr>
              <a:buClr>
                <a:srgbClr val="0070C0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92D050"/>
              </a:buClr>
              <a:buFont typeface="Wingdings" pitchFamily="2" charset="2"/>
              <a:buChar char="§"/>
              <a:defRPr sz="1800" baseline="0"/>
            </a:lvl2pPr>
            <a:lvl3pPr>
              <a:buClr>
                <a:srgbClr val="FF0000"/>
              </a:buClr>
              <a:buFont typeface="Wingdings" pitchFamily="2" charset="2"/>
              <a:buChar char="§"/>
              <a:defRPr sz="1600" baseline="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10935-C4E4-4A31-A905-CBD3B88B377F}" type="datetime1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F8C3E294-9E12-4E24-B275-9BA1AC14E8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2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A3077-BD5E-4DF2-86F4-B2787C87502F}" type="datetime1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6EFB9-832D-41AA-B6AA-BA3FDFDF21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52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9D7AE-2072-4CF1-81AF-6875EEBBE225}" type="datetime1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BD6B9-3A33-4A94-B724-9A8AE8A25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7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D28BE-7261-4565-BDD9-9D13920F46F3}" type="datetime1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F3FC6E-2B66-4D2D-9218-6A86576333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6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EF4F18-6076-4F4D-8701-7E7E46FB9673}" type="datetime1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C73807-B068-4863-956B-F1B3361317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5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68202-4F72-4F7C-A5F1-E7B21F92F430}" type="datetime1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5520D-11A7-44C7-A268-AAA329E6ED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3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A5998-59A9-4C76-B55B-B07AD0665B82}" type="datetime1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A0E33-B153-4585-A659-757BD76D8C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6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FA7D98-E199-4E72-A4FE-85F4B3A9BF25}" type="datetime1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EC9DF-A8CA-492E-9A95-52D982BBB1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3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7832353-B273-4796-B91B-464BBEE56517}" type="datetime1">
              <a:rPr lang="en-US"/>
              <a:pPr>
                <a:defRPr/>
              </a:pPr>
              <a:t>5/14/19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34D79D8-E937-4F7F-B5D1-0FDC90AE5A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2" r:id="rId1"/>
    <p:sldLayoutId id="2147484123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CC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5boqXn_Qc8" TargetMode="External"/><Relationship Id="rId2" Type="http://schemas.openxmlformats.org/officeDocument/2006/relationships/hyperlink" Target="https://youtu.be/s8wsUmSlRA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lfeat.org/matconvnet/models/imagenet-vgg-verydeep-19.mat" TargetMode="External"/><Relationship Id="rId2" Type="http://schemas.openxmlformats.org/officeDocument/2006/relationships/hyperlink" Target="http://www.image-ne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://www.chioka.in/tensorflow-implementation-neural-algorithm-of-artistic-styl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2EDA8-4D42-4A3F-8044-C86141763805}" type="slidenum">
              <a:rPr lang="en-US" sz="1600" b="1"/>
              <a:pPr>
                <a:defRPr/>
              </a:pPr>
              <a:t>1</a:t>
            </a:fld>
            <a:endParaRPr lang="en-US" sz="1600" b="1" dirty="0"/>
          </a:p>
        </p:txBody>
      </p:sp>
      <p:sp>
        <p:nvSpPr>
          <p:cNvPr id="3075" name="Title 1"/>
          <p:cNvSpPr>
            <a:spLocks noGrp="1"/>
          </p:cNvSpPr>
          <p:nvPr>
            <p:ph type="ctrTitle"/>
          </p:nvPr>
        </p:nvSpPr>
        <p:spPr>
          <a:xfrm>
            <a:off x="647700" y="1219200"/>
            <a:ext cx="7772400" cy="1828800"/>
          </a:xfrm>
        </p:spPr>
        <p:txBody>
          <a:bodyPr/>
          <a:lstStyle/>
          <a:p>
            <a:pPr eaLnBrk="1" hangingPunct="1"/>
            <a:br>
              <a:rPr lang="en-US" altLang="en-US" sz="3200" dirty="0"/>
            </a:br>
            <a:r>
              <a:rPr lang="en-US" altLang="en-US" sz="2400" dirty="0"/>
              <a:t>Final Project</a:t>
            </a:r>
            <a:br>
              <a:rPr lang="en-US" altLang="en-US" sz="3200" dirty="0"/>
            </a:br>
            <a:r>
              <a:rPr lang="en-US" altLang="en-US" sz="3200" dirty="0"/>
              <a:t> Case Study in the Arts</a:t>
            </a:r>
            <a:br>
              <a:rPr lang="en-US" altLang="en-US" sz="3200" b="1" dirty="0"/>
            </a:br>
            <a:br>
              <a:rPr lang="en-US" altLang="en-US" sz="3200" b="1" dirty="0"/>
            </a:br>
            <a:endParaRPr lang="en-US" altLang="en-US" sz="3200" b="1" dirty="0"/>
          </a:p>
        </p:txBody>
      </p:sp>
      <p:sp>
        <p:nvSpPr>
          <p:cNvPr id="3076" name="Subtitle 2"/>
          <p:cNvSpPr>
            <a:spLocks noGrp="1"/>
          </p:cNvSpPr>
          <p:nvPr>
            <p:ph type="subTitle" idx="1"/>
          </p:nvPr>
        </p:nvSpPr>
        <p:spPr>
          <a:xfrm>
            <a:off x="1333500" y="2438400"/>
            <a:ext cx="64008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Morgan, Nick</a:t>
            </a:r>
          </a:p>
          <a:p>
            <a:pPr eaLnBrk="1" hangingPunct="1">
              <a:defRPr/>
            </a:pPr>
            <a:endParaRPr 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77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Nick Morgan</a:t>
            </a:r>
          </a:p>
        </p:txBody>
      </p:sp>
      <p:pic>
        <p:nvPicPr>
          <p:cNvPr id="307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25" y="34290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55813" y="5029200"/>
            <a:ext cx="4949825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CSCI E-89 Deep Learning, Spring  2019</a:t>
            </a:r>
          </a:p>
          <a:p>
            <a:pPr algn="ctr"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Harvard University Extension School</a:t>
            </a:r>
          </a:p>
          <a:p>
            <a:pPr algn="ctr"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Prof.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Zoran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B.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Djordjević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Code Overview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content_loss_function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style_loss_function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Optimize</a:t>
            </a:r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Nick Morgan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E3C1E0-C5C5-8840-B93A-006BB957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7400"/>
            <a:ext cx="7743445" cy="354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8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Code Overview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content_loss_function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style_loss_function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Optimize</a:t>
            </a:r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Nick Morgan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2D3C6-707B-4743-9B04-E3AD81A92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5190"/>
            <a:ext cx="6237126" cy="46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4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Code Overview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content_loss_function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style_loss_function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Optimize</a:t>
            </a:r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Nick Morgan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D9B73-70B1-9C49-A335-269770AEF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71254"/>
            <a:ext cx="5382061" cy="46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32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Additional Results – Effect of Noise</a:t>
            </a:r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Nick Morgan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1E4383-3ADE-4240-B628-2AF980DD8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88" y="885190"/>
            <a:ext cx="6941024" cy="54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74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Additional Results – Effect of Noise</a:t>
            </a:r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Nick Morgan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21FCF7-048D-6044-BF83-DD47E529E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13" y="836613"/>
            <a:ext cx="7021773" cy="553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87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Additional Results – Effect of Style Layers</a:t>
            </a:r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Nick Morgan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92B6A-1453-1E43-9E71-98BAEEBD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36613"/>
            <a:ext cx="7543800" cy="59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55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Additional Results – Effect of Style Layers</a:t>
            </a:r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Nick Morgan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4852CB-9B42-0F46-A2AB-873BE9BE1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17" y="786822"/>
            <a:ext cx="7615484" cy="597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12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Lessons Learned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/>
          <a:p>
            <a:r>
              <a:rPr lang="en-US" dirty="0"/>
              <a:t>Higher layers of the VGG19 network capture </a:t>
            </a:r>
            <a:r>
              <a:rPr lang="en-US" i="1" dirty="0"/>
              <a:t>content</a:t>
            </a:r>
            <a:r>
              <a:rPr lang="en-US" dirty="0"/>
              <a:t> of an image, whereas the lower layers seem to emulate each individual pixel (analogous to an overfit)</a:t>
            </a:r>
          </a:p>
          <a:p>
            <a:r>
              <a:rPr lang="en-US" dirty="0"/>
              <a:t>Taking correlations of activations between networks can effectively capture the style of an image</a:t>
            </a:r>
          </a:p>
          <a:p>
            <a:r>
              <a:rPr lang="en-US" dirty="0"/>
              <a:t>Using </a:t>
            </a:r>
            <a:r>
              <a:rPr lang="en-US" dirty="0" err="1"/>
              <a:t>averagepooling</a:t>
            </a:r>
            <a:r>
              <a:rPr lang="en-US" dirty="0"/>
              <a:t> instead of </a:t>
            </a:r>
            <a:r>
              <a:rPr lang="en-US" dirty="0" err="1"/>
              <a:t>maxpooling</a:t>
            </a:r>
            <a:r>
              <a:rPr lang="en-US" dirty="0"/>
              <a:t> improves the results of the final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Nick Morgan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7D2B77-842F-4742-8854-C98C5158A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700" y="3151909"/>
            <a:ext cx="483859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33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Lessons Learned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/>
          <a:p>
            <a:r>
              <a:rPr lang="en-US" dirty="0"/>
              <a:t>Adding noise to the initial generated image has a drastic effect on the final outcome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Nick Morgan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1BA2C-317B-BF4D-B8E6-F5BDE33C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41412"/>
            <a:ext cx="5384800" cy="492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8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/>
          <a:p>
            <a:r>
              <a:rPr lang="en-US" dirty="0"/>
              <a:t>Two style images</a:t>
            </a:r>
          </a:p>
          <a:p>
            <a:pPr marL="0" indent="0">
              <a:buNone/>
            </a:pPr>
            <a:r>
              <a:rPr lang="en-US" dirty="0"/>
              <a:t>could potentially be combined</a:t>
            </a:r>
          </a:p>
          <a:p>
            <a:pPr marL="0" indent="0">
              <a:buNone/>
            </a:pPr>
            <a:r>
              <a:rPr lang="en-US" dirty="0"/>
              <a:t>and weighted to capture</a:t>
            </a:r>
          </a:p>
          <a:p>
            <a:pPr marL="0" indent="0">
              <a:buNone/>
            </a:pPr>
            <a:r>
              <a:rPr lang="en-US" dirty="0"/>
              <a:t>multiple style transformations</a:t>
            </a:r>
          </a:p>
          <a:p>
            <a:pPr marL="0" indent="0">
              <a:buNone/>
            </a:pPr>
            <a:r>
              <a:rPr lang="en-US" dirty="0"/>
              <a:t>on a single image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One could isolate and </a:t>
            </a:r>
          </a:p>
          <a:p>
            <a:pPr marL="0" indent="0">
              <a:buNone/>
            </a:pPr>
            <a:r>
              <a:rPr lang="en-US" dirty="0"/>
              <a:t>segment portions of an image</a:t>
            </a:r>
          </a:p>
          <a:p>
            <a:pPr marL="0" indent="0">
              <a:buNone/>
            </a:pPr>
            <a:r>
              <a:rPr lang="en-US" dirty="0"/>
              <a:t>in order to apply separate</a:t>
            </a:r>
          </a:p>
          <a:p>
            <a:pPr marL="0" indent="0">
              <a:buNone/>
            </a:pPr>
            <a:r>
              <a:rPr lang="en-US" dirty="0"/>
              <a:t>style transformations to</a:t>
            </a:r>
          </a:p>
          <a:p>
            <a:pPr marL="0" indent="0">
              <a:buNone/>
            </a:pPr>
            <a:r>
              <a:rPr lang="en-US" dirty="0"/>
              <a:t>different sections of the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Nick Morgan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34BBA6-229D-B241-A11D-CBA51BDE4F8B}"/>
              </a:ext>
            </a:extLst>
          </p:cNvPr>
          <p:cNvSpPr txBox="1"/>
          <p:nvPr/>
        </p:nvSpPr>
        <p:spPr>
          <a:xfrm>
            <a:off x="6040582" y="484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1805A4-F3C2-4040-90C6-E92DBEA32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927100"/>
            <a:ext cx="5588000" cy="380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50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/>
          <a:p>
            <a:r>
              <a:rPr lang="en-US" b="1" dirty="0"/>
              <a:t>Problem:</a:t>
            </a:r>
            <a:r>
              <a:rPr lang="en-US" dirty="0"/>
              <a:t> The analysis will explore whether it is possible to capture the style of an image, and apply it to another image – creating art. This problem will be researched using </a:t>
            </a:r>
            <a:r>
              <a:rPr lang="en-US" dirty="0" err="1"/>
              <a:t>Tensorflow</a:t>
            </a:r>
            <a:r>
              <a:rPr lang="en-US" dirty="0"/>
              <a:t> on the VGG-19 pre-trained Network</a:t>
            </a:r>
          </a:p>
          <a:p>
            <a:r>
              <a:rPr lang="en-US" b="1" dirty="0"/>
              <a:t>Background:</a:t>
            </a:r>
            <a:endParaRPr lang="en-US" dirty="0"/>
          </a:p>
          <a:p>
            <a:pPr lvl="1"/>
            <a:r>
              <a:rPr lang="en-US" dirty="0"/>
              <a:t>The VGG-19 Network was originally used to classify objects in an image</a:t>
            </a:r>
          </a:p>
          <a:p>
            <a:pPr lvl="1"/>
            <a:r>
              <a:rPr lang="en-US" dirty="0"/>
              <a:t>By using convolutional layers in this network, we can separate content and style</a:t>
            </a:r>
          </a:p>
          <a:p>
            <a:pPr lvl="1"/>
            <a:r>
              <a:rPr lang="en-US" dirty="0"/>
              <a:t>By separating the style from an image, we can use it to transform another image</a:t>
            </a:r>
          </a:p>
          <a:p>
            <a:pPr lvl="1"/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Nick Morgan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96F025-99D5-CF4B-A716-0B90F970D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2466"/>
            <a:ext cx="2786797" cy="18905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27214A-FB07-4B49-B4DB-85320720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953" y="4302466"/>
            <a:ext cx="2530094" cy="18905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C27D12-1E65-E34F-9974-2680A5A0C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169" y="4302466"/>
            <a:ext cx="2809662" cy="1890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B48E1-4ED4-7C49-8DCD-246CE975C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5209" y="5101674"/>
            <a:ext cx="2667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38A4DE-F79B-F34D-BC65-34923461B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9685" y="5101674"/>
            <a:ext cx="2667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2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YouTube URLs, Last Page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minute (short): </a:t>
            </a:r>
            <a:r>
              <a:rPr lang="en-US" u="sng" dirty="0">
                <a:hlinkClick r:id="rId2"/>
              </a:rPr>
              <a:t>https://youtu.be/s8wsUmSlRAI</a:t>
            </a:r>
            <a:endParaRPr lang="en-US" dirty="0"/>
          </a:p>
          <a:p>
            <a:r>
              <a:rPr lang="en-US" dirty="0"/>
              <a:t>15 minutes (long): </a:t>
            </a:r>
            <a:r>
              <a:rPr lang="en-US" dirty="0">
                <a:hlinkClick r:id="rId3"/>
              </a:rPr>
              <a:t>https://youtu.be/e5boqXn_Qc8</a:t>
            </a:r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Nick Morgan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Software and Technology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/>
          <a:p>
            <a:r>
              <a:rPr lang="en-US" dirty="0"/>
              <a:t>Anaconda</a:t>
            </a:r>
          </a:p>
          <a:p>
            <a:pPr lvl="1"/>
            <a:r>
              <a:rPr lang="en-US" dirty="0"/>
              <a:t>Python (Version 3.6.3)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r>
              <a:rPr lang="en-US" dirty="0"/>
              <a:t>Packages</a:t>
            </a:r>
            <a:r>
              <a:rPr lang="en-US" b="1" dirty="0"/>
              <a:t>:</a:t>
            </a:r>
          </a:p>
          <a:p>
            <a:pPr lvl="2"/>
            <a:r>
              <a:rPr lang="en-US" dirty="0" err="1"/>
              <a:t>tensorflow</a:t>
            </a:r>
            <a:endParaRPr lang="en-US" dirty="0"/>
          </a:p>
          <a:p>
            <a:pPr lvl="2"/>
            <a:r>
              <a:rPr lang="en-US" dirty="0" err="1"/>
              <a:t>numpy</a:t>
            </a:r>
            <a:endParaRPr lang="en-US" dirty="0"/>
          </a:p>
          <a:p>
            <a:pPr lvl="2"/>
            <a:r>
              <a:rPr lang="en-US" dirty="0" err="1"/>
              <a:t>scipy</a:t>
            </a:r>
            <a:endParaRPr lang="en-US" dirty="0"/>
          </a:p>
          <a:p>
            <a:pPr lvl="2"/>
            <a:r>
              <a:rPr lang="en-US" dirty="0"/>
              <a:t>matplotlib</a:t>
            </a:r>
          </a:p>
          <a:p>
            <a:pPr lvl="2"/>
            <a:r>
              <a:rPr lang="en-US" dirty="0"/>
              <a:t>PIL</a:t>
            </a:r>
          </a:p>
          <a:p>
            <a:pPr lvl="1"/>
            <a:r>
              <a:rPr lang="en-US" dirty="0"/>
              <a:t>Pre-trained model: </a:t>
            </a:r>
          </a:p>
          <a:p>
            <a:pPr lvl="2"/>
            <a:r>
              <a:rPr lang="en-US" dirty="0"/>
              <a:t>imagenet-vgg-verydeep-19, from the</a:t>
            </a:r>
          </a:p>
          <a:p>
            <a:pPr marL="914400" lvl="2" indent="0">
              <a:buNone/>
            </a:pPr>
            <a:r>
              <a:rPr lang="en-US" dirty="0"/>
              <a:t>Visual Geometry Group</a:t>
            </a:r>
          </a:p>
          <a:p>
            <a:pPr lvl="2"/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Nick Morgan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B78216-D3E1-A047-9CE3-5131792F3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836613"/>
            <a:ext cx="2514600" cy="132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27DC27-18A2-0644-881A-F4090266C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018" y="637309"/>
            <a:ext cx="1524000" cy="17570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4A5E95-ED4E-A940-BB49-2BD763A10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155" y="2374106"/>
            <a:ext cx="1695236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5BB542-B61D-BC40-B776-FAE4EFD3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464" y="2476283"/>
            <a:ext cx="2070100" cy="825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D3298D-47EF-8C4A-B0D9-4ABD8CD8B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786" y="3409733"/>
            <a:ext cx="1830027" cy="6659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337013-0B4C-CD44-854E-D56297F78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1463" y="4558939"/>
            <a:ext cx="3920407" cy="8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9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My Hardware Environment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/>
          <a:p>
            <a:r>
              <a:rPr lang="en-US" dirty="0"/>
              <a:t>Operating System: OSX</a:t>
            </a:r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Nick Morgan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7B6909-4EE6-334A-ADE5-39907B23C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2362200"/>
            <a:ext cx="53467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34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 err="1"/>
              <a:t>DataSet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/>
          <a:p>
            <a:r>
              <a:rPr lang="en-US" dirty="0"/>
              <a:t>I use a pre-trained model, VGG19, which was trained on over 1 million images available on </a:t>
            </a:r>
            <a:r>
              <a:rPr lang="en-US" dirty="0">
                <a:hlinkClick r:id="rId2"/>
              </a:rPr>
              <a:t>http://www.image-net.org/</a:t>
            </a:r>
            <a:endParaRPr lang="en-US" dirty="0"/>
          </a:p>
          <a:p>
            <a:r>
              <a:rPr lang="en-US" dirty="0"/>
              <a:t>This original model is available in tf.keras.applications.vgg19, but I used a different model [</a:t>
            </a:r>
            <a:r>
              <a:rPr lang="en-US" dirty="0">
                <a:hlinkClick r:id="rId3"/>
              </a:rPr>
              <a:t>1</a:t>
            </a:r>
            <a:r>
              <a:rPr lang="en-US" dirty="0"/>
              <a:t>], [</a:t>
            </a:r>
            <a:r>
              <a:rPr lang="en-US" dirty="0">
                <a:hlinkClick r:id="rId4"/>
              </a:rPr>
              <a:t>2</a:t>
            </a:r>
            <a:r>
              <a:rPr lang="en-US" dirty="0"/>
              <a:t>], which replaces </a:t>
            </a:r>
            <a:r>
              <a:rPr lang="en-US" dirty="0" err="1"/>
              <a:t>maxpool</a:t>
            </a:r>
            <a:r>
              <a:rPr lang="en-US" dirty="0"/>
              <a:t> with </a:t>
            </a:r>
            <a:r>
              <a:rPr lang="en-US" dirty="0" err="1"/>
              <a:t>averagepool</a:t>
            </a:r>
            <a:endParaRPr lang="en-US" dirty="0"/>
          </a:p>
          <a:p>
            <a:r>
              <a:rPr lang="en-US" dirty="0"/>
              <a:t>Once the model is loaded, the only data required is the content image and the style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Nick Morgan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7D2B77-842F-4742-8854-C98C5158A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700" y="3151909"/>
            <a:ext cx="483859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1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Overview of Steps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Install required packages</a:t>
            </a:r>
          </a:p>
          <a:p>
            <a:pPr>
              <a:buFont typeface="+mj-lt"/>
              <a:buAutoNum type="arabicPeriod"/>
            </a:pPr>
            <a:r>
              <a:rPr lang="en-US" dirty="0"/>
              <a:t>Download pre-trained vgg19 model with </a:t>
            </a:r>
            <a:r>
              <a:rPr lang="en-US" dirty="0" err="1"/>
              <a:t>maxpooling</a:t>
            </a:r>
            <a:r>
              <a:rPr lang="en-US" dirty="0"/>
              <a:t> replaced by </a:t>
            </a:r>
            <a:r>
              <a:rPr lang="en-US" dirty="0" err="1"/>
              <a:t>averagepooling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Open my notebook, CSCI_E89_Final_Nick_Morgan</a:t>
            </a:r>
          </a:p>
          <a:p>
            <a:pPr>
              <a:buFont typeface="+mj-lt"/>
              <a:buAutoNum type="arabicPeriod"/>
            </a:pPr>
            <a:r>
              <a:rPr lang="en-US" dirty="0"/>
              <a:t>Run all cells through (and including) the definition of </a:t>
            </a:r>
            <a:r>
              <a:rPr lang="en-US" dirty="0" err="1">
                <a:highlight>
                  <a:srgbClr val="808080"/>
                </a:highlight>
              </a:rPr>
              <a:t>run_style_transfer</a:t>
            </a:r>
            <a:r>
              <a:rPr lang="en-US" dirty="0">
                <a:highlight>
                  <a:srgbClr val="808080"/>
                </a:highlight>
              </a:rPr>
              <a:t>()</a:t>
            </a:r>
          </a:p>
          <a:p>
            <a:pPr>
              <a:buFont typeface="+mj-lt"/>
              <a:buAutoNum type="arabicPeriod"/>
            </a:pPr>
            <a:r>
              <a:rPr lang="en-US" dirty="0"/>
              <a:t>Run the next cell, keeping the defaults, or change the </a:t>
            </a:r>
            <a:r>
              <a:rPr lang="en-US" dirty="0" err="1"/>
              <a:t>content_path</a:t>
            </a:r>
            <a:r>
              <a:rPr lang="en-US" dirty="0"/>
              <a:t> and </a:t>
            </a:r>
            <a:r>
              <a:rPr lang="en-US" dirty="0" err="1"/>
              <a:t>style_path</a:t>
            </a:r>
            <a:r>
              <a:rPr lang="en-US" dirty="0"/>
              <a:t> to generate different images</a:t>
            </a:r>
          </a:p>
          <a:p>
            <a:pPr>
              <a:buFont typeface="+mj-lt"/>
              <a:buAutoNum type="arabicPeriod"/>
            </a:pPr>
            <a:r>
              <a:rPr lang="en-US" dirty="0"/>
              <a:t>View the output/ directory to view the generated images</a:t>
            </a:r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Nick Morgan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8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Data Visualization – Content Image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Photo Credit: Mac H (media601) on </a:t>
            </a:r>
            <a:r>
              <a:rPr lang="en-US" dirty="0" err="1"/>
              <a:t>flickr</a:t>
            </a:r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Nick Morgan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81A928-0365-1546-A618-97E058BA5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1562718"/>
            <a:ext cx="5943600" cy="403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5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Data Visualization – Transformations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AB3754C2-5590-C946-BCEF-81F3C1E58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335" y="732956"/>
            <a:ext cx="6581329" cy="6125044"/>
          </a:xfrm>
          <a:prstGeom prst="rect">
            <a:avLst/>
          </a:prstGeom>
        </p:spPr>
      </p:pic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Nick Morgan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989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Data Visualization – Transformations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A4AEDA-8ED2-4846-A962-EDACBA359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63" y="684366"/>
            <a:ext cx="6633537" cy="617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8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9383</TotalTime>
  <Words>593</Words>
  <Application>Microsoft Macintosh PowerPoint</Application>
  <PresentationFormat>On-screen Show (4:3)</PresentationFormat>
  <Paragraphs>159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Office Theme</vt:lpstr>
      <vt:lpstr> Final Project  Case Study in the Arts  </vt:lpstr>
      <vt:lpstr>Introduction</vt:lpstr>
      <vt:lpstr>Software and Technology</vt:lpstr>
      <vt:lpstr>My Hardware Environment</vt:lpstr>
      <vt:lpstr>DataSet</vt:lpstr>
      <vt:lpstr>Overview of Steps</vt:lpstr>
      <vt:lpstr>Data Visualization – Content Image</vt:lpstr>
      <vt:lpstr>Data Visualization – Transformations</vt:lpstr>
      <vt:lpstr>Data Visualization – Transformations</vt:lpstr>
      <vt:lpstr>Code Overview</vt:lpstr>
      <vt:lpstr>Code Overview</vt:lpstr>
      <vt:lpstr>Code Overview</vt:lpstr>
      <vt:lpstr>Additional Results – Effect of Noise</vt:lpstr>
      <vt:lpstr>Additional Results – Effect of Noise</vt:lpstr>
      <vt:lpstr>Additional Results – Effect of Style Layers</vt:lpstr>
      <vt:lpstr>Additional Results – Effect of Style Layers</vt:lpstr>
      <vt:lpstr>Lessons Learned</vt:lpstr>
      <vt:lpstr>Lessons Learned</vt:lpstr>
      <vt:lpstr>Future Work</vt:lpstr>
      <vt:lpstr>YouTube URLs, Last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zdjordje</dc:creator>
  <cp:lastModifiedBy>Nick Morgan</cp:lastModifiedBy>
  <cp:revision>880</cp:revision>
  <cp:lastPrinted>2012-11-30T20:59:45Z</cp:lastPrinted>
  <dcterms:created xsi:type="dcterms:W3CDTF">2006-08-16T00:00:00Z</dcterms:created>
  <dcterms:modified xsi:type="dcterms:W3CDTF">2019-05-14T22:40:35Z</dcterms:modified>
</cp:coreProperties>
</file>